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notesMasterIdLst>
    <p:notesMasterId r:id="rId33"/>
  </p:notesMasterIdLst>
  <p:sldIdLst>
    <p:sldId id="289" r:id="rId2"/>
    <p:sldId id="290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91410"/>
  </p:normalViewPr>
  <p:slideViewPr>
    <p:cSldViewPr snapToGrid="0" snapToObjects="1">
      <p:cViewPr varScale="1">
        <p:scale>
          <a:sx n="70" d="100"/>
          <a:sy n="70" d="100"/>
        </p:scale>
        <p:origin x="15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12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122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123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124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5917C344-6A18-42D0-9C33-D2BC34814555}" type="slidenum">
              <a:rPr lang="en-US" sz="1400">
                <a:latin typeface="Times New Roman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19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ECA26E04-A435-4E5B-AE68-9EEFFE69A5F6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7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7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7038" y="3962400"/>
            <a:ext cx="3535362" cy="454025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16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25575" y="3851275"/>
            <a:ext cx="6457950" cy="549275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5"/>
          <p:cNvSpPr/>
          <p:nvPr/>
        </p:nvSpPr>
        <p:spPr>
          <a:xfrm>
            <a:off x="0" y="6418263"/>
            <a:ext cx="9155113" cy="458787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4050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>
            <a:spLocks noGrp="1"/>
          </p:cNvSpPr>
          <p:nvPr>
            <p:ph type="title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225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"/>
          <p:cNvSpPr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736641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22398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6479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forms/JjJ6lFsMJD49Z34U2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FFFFFF"/>
                </a:solidFill>
                <a:latin typeface="Arial"/>
              </a:rPr>
              <a:t>Game Time: Project Week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77858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304920" y="97920"/>
            <a:ext cx="6781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Coding Requirements</a:t>
            </a:r>
            <a:endParaRPr/>
          </a:p>
        </p:txBody>
      </p:sp>
      <p:sp>
        <p:nvSpPr>
          <p:cNvPr id="144" name="CustomShape 2"/>
          <p:cNvSpPr/>
          <p:nvPr/>
        </p:nvSpPr>
        <p:spPr>
          <a:xfrm>
            <a:off x="304920" y="762120"/>
            <a:ext cx="8730000" cy="55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b="1" strike="noStrike" dirty="0">
                <a:solidFill>
                  <a:srgbClr val="000000"/>
                </a:solidFill>
                <a:latin typeface="Arial"/>
                <a:ea typeface="Roboto"/>
              </a:rPr>
              <a:t>Must use at least </a:t>
            </a:r>
            <a:r>
              <a:rPr lang="en-US" b="1" u="sng" strike="noStrike" dirty="0">
                <a:solidFill>
                  <a:srgbClr val="000000"/>
                </a:solidFill>
                <a:latin typeface="Arial"/>
                <a:ea typeface="Roboto"/>
              </a:rPr>
              <a:t>two APIs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b="1" strike="noStrike" dirty="0">
                <a:solidFill>
                  <a:srgbClr val="000000"/>
                </a:solidFill>
                <a:latin typeface="Arial"/>
                <a:ea typeface="Roboto"/>
              </a:rPr>
              <a:t>Must use </a:t>
            </a:r>
            <a:r>
              <a:rPr lang="en-US" b="1" u="sng" strike="noStrike" dirty="0">
                <a:solidFill>
                  <a:srgbClr val="000000"/>
                </a:solidFill>
                <a:latin typeface="Arial"/>
                <a:ea typeface="Roboto"/>
              </a:rPr>
              <a:t>AJAX to pull data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b="1" strike="noStrike" dirty="0">
                <a:solidFill>
                  <a:srgbClr val="000000"/>
                </a:solidFill>
                <a:latin typeface="Arial"/>
                <a:ea typeface="Roboto"/>
              </a:rPr>
              <a:t>Must utilize at least one </a:t>
            </a:r>
            <a:r>
              <a:rPr lang="en-US" b="1" u="sng" strike="noStrike" dirty="0">
                <a:solidFill>
                  <a:srgbClr val="000000"/>
                </a:solidFill>
                <a:latin typeface="Arial"/>
                <a:ea typeface="Roboto"/>
              </a:rPr>
              <a:t>new library or technology</a:t>
            </a:r>
            <a:r>
              <a:rPr lang="en-US" b="1" strike="noStrike" dirty="0">
                <a:solidFill>
                  <a:srgbClr val="000000"/>
                </a:solidFill>
                <a:latin typeface="Arial"/>
                <a:ea typeface="Roboto"/>
              </a:rPr>
              <a:t> that we haven’t discussed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b="1" strike="noStrike" dirty="0">
                <a:solidFill>
                  <a:srgbClr val="000000"/>
                </a:solidFill>
                <a:latin typeface="Arial"/>
                <a:ea typeface="Roboto"/>
              </a:rPr>
              <a:t>Must have a </a:t>
            </a:r>
            <a:r>
              <a:rPr lang="en-US" b="1" u="sng" strike="noStrike" dirty="0">
                <a:solidFill>
                  <a:srgbClr val="000000"/>
                </a:solidFill>
                <a:latin typeface="Arial"/>
                <a:ea typeface="Roboto"/>
              </a:rPr>
              <a:t>polished frontend / UI</a:t>
            </a:r>
            <a:r>
              <a:rPr lang="en-US" b="1" strike="noStrike" dirty="0">
                <a:solidFill>
                  <a:srgbClr val="000000"/>
                </a:solidFill>
                <a:latin typeface="Arial"/>
                <a:ea typeface="Roboto"/>
              </a:rPr>
              <a:t>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b="1" strike="noStrike" dirty="0">
                <a:solidFill>
                  <a:srgbClr val="000000"/>
                </a:solidFill>
                <a:latin typeface="Arial"/>
                <a:ea typeface="Roboto"/>
              </a:rPr>
              <a:t>Must meet </a:t>
            </a:r>
            <a:r>
              <a:rPr lang="en-US" b="1" u="sng" strike="noStrike" dirty="0">
                <a:solidFill>
                  <a:srgbClr val="000000"/>
                </a:solidFill>
                <a:latin typeface="Arial"/>
                <a:ea typeface="Roboto"/>
              </a:rPr>
              <a:t>good quality coding standards</a:t>
            </a:r>
            <a:r>
              <a:rPr lang="en-US" b="1" strike="noStrike" dirty="0">
                <a:solidFill>
                  <a:srgbClr val="000000"/>
                </a:solidFill>
                <a:latin typeface="Arial"/>
                <a:ea typeface="Roboto"/>
              </a:rPr>
              <a:t> (indentation, scoping, naming)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b="1" strike="noStrike" dirty="0">
                <a:solidFill>
                  <a:srgbClr val="000000"/>
                </a:solidFill>
                <a:latin typeface="Arial"/>
                <a:ea typeface="Roboto"/>
              </a:rPr>
              <a:t>Must </a:t>
            </a:r>
            <a:r>
              <a:rPr lang="en-US" b="1" u="sng" strike="noStrike" dirty="0">
                <a:solidFill>
                  <a:srgbClr val="000000"/>
                </a:solidFill>
                <a:latin typeface="Arial"/>
                <a:ea typeface="Roboto"/>
              </a:rPr>
              <a:t>NOT use alerts, confirms, or prompts</a:t>
            </a:r>
            <a:r>
              <a:rPr lang="en-US" b="1" strike="noStrike" dirty="0">
                <a:solidFill>
                  <a:srgbClr val="000000"/>
                </a:solidFill>
                <a:latin typeface="Arial"/>
                <a:ea typeface="Roboto"/>
              </a:rPr>
              <a:t> (look into </a:t>
            </a:r>
            <a:r>
              <a:rPr lang="en-US" b="1" i="1" strike="noStrike" dirty="0">
                <a:solidFill>
                  <a:srgbClr val="000000"/>
                </a:solidFill>
                <a:latin typeface="Arial"/>
                <a:ea typeface="Roboto"/>
              </a:rPr>
              <a:t>modals!)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b="1" strike="noStrike" dirty="0">
                <a:solidFill>
                  <a:srgbClr val="000000"/>
                </a:solidFill>
                <a:latin typeface="Arial"/>
                <a:ea typeface="Roboto"/>
              </a:rPr>
              <a:t>Must have some sort of </a:t>
            </a:r>
            <a:r>
              <a:rPr lang="en-US" b="1" u="sng" strike="noStrike" dirty="0">
                <a:solidFill>
                  <a:srgbClr val="000000"/>
                </a:solidFill>
                <a:latin typeface="Arial"/>
                <a:ea typeface="Roboto"/>
              </a:rPr>
              <a:t>repeating element</a:t>
            </a:r>
            <a:r>
              <a:rPr lang="en-US" b="1" strike="noStrike" dirty="0">
                <a:solidFill>
                  <a:srgbClr val="000000"/>
                </a:solidFill>
                <a:latin typeface="Arial"/>
                <a:ea typeface="Roboto"/>
              </a:rPr>
              <a:t> (table, columns, </a:t>
            </a:r>
            <a:r>
              <a:rPr lang="en-US" b="1" strike="noStrike" dirty="0" err="1">
                <a:solidFill>
                  <a:srgbClr val="000000"/>
                </a:solidFill>
                <a:latin typeface="Arial"/>
                <a:ea typeface="Roboto"/>
              </a:rPr>
              <a:t>etc</a:t>
            </a:r>
            <a:r>
              <a:rPr lang="en-US" b="1" strike="noStrike" dirty="0">
                <a:solidFill>
                  <a:srgbClr val="000000"/>
                </a:solidFill>
                <a:latin typeface="Arial"/>
                <a:ea typeface="Roboto"/>
              </a:rPr>
              <a:t>)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b="1" strike="noStrike" dirty="0">
                <a:solidFill>
                  <a:srgbClr val="000000"/>
                </a:solidFill>
                <a:latin typeface="Arial"/>
                <a:ea typeface="Roboto"/>
              </a:rPr>
              <a:t>Must use </a:t>
            </a:r>
            <a:r>
              <a:rPr lang="en-US" b="1" u="sng" strike="noStrike" dirty="0">
                <a:solidFill>
                  <a:srgbClr val="000000"/>
                </a:solidFill>
                <a:latin typeface="Arial"/>
                <a:ea typeface="Roboto"/>
              </a:rPr>
              <a:t>Bootstrap or Alternative CSS Framework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b="1" strike="noStrike" dirty="0">
                <a:solidFill>
                  <a:srgbClr val="000000"/>
                </a:solidFill>
                <a:latin typeface="Arial"/>
                <a:ea typeface="Roboto"/>
              </a:rPr>
              <a:t>Must be </a:t>
            </a:r>
            <a:r>
              <a:rPr lang="en-US" b="1" u="sng" strike="noStrike" dirty="0">
                <a:solidFill>
                  <a:srgbClr val="000000"/>
                </a:solidFill>
                <a:latin typeface="Arial"/>
                <a:ea typeface="Roboto"/>
              </a:rPr>
              <a:t>Deployed</a:t>
            </a:r>
            <a:r>
              <a:rPr lang="en-US" b="1" strike="noStrike" dirty="0">
                <a:solidFill>
                  <a:srgbClr val="000000"/>
                </a:solidFill>
                <a:latin typeface="Arial"/>
                <a:ea typeface="Roboto"/>
              </a:rPr>
              <a:t> (Heroku, Firebase, GitHu</a:t>
            </a:r>
            <a:r>
              <a:rPr lang="en-US" b="1" dirty="0">
                <a:solidFill>
                  <a:srgbClr val="000000"/>
                </a:solidFill>
                <a:latin typeface="Arial"/>
                <a:ea typeface="Roboto"/>
              </a:rPr>
              <a:t>b Pages</a:t>
            </a:r>
            <a:r>
              <a:rPr lang="en-US" b="1" strike="noStrike" dirty="0">
                <a:solidFill>
                  <a:srgbClr val="000000"/>
                </a:solidFill>
                <a:latin typeface="Arial"/>
                <a:ea typeface="Roboto"/>
              </a:rPr>
              <a:t>)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b="1" strike="noStrike" dirty="0">
                <a:solidFill>
                  <a:srgbClr val="000000"/>
                </a:solidFill>
                <a:latin typeface="Arial"/>
                <a:ea typeface="Roboto"/>
              </a:rPr>
              <a:t>Must have </a:t>
            </a:r>
            <a:r>
              <a:rPr lang="en-US" b="1" u="sng" strike="noStrike" dirty="0">
                <a:solidFill>
                  <a:srgbClr val="000000"/>
                </a:solidFill>
                <a:latin typeface="Arial"/>
                <a:ea typeface="Roboto"/>
              </a:rPr>
              <a:t>User Input Validation 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304920" y="97920"/>
            <a:ext cx="6781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Coding – Nice To Haves</a:t>
            </a:r>
            <a:endParaRPr/>
          </a:p>
        </p:txBody>
      </p:sp>
      <p:sp>
        <p:nvSpPr>
          <p:cNvPr id="146" name="CustomShape 2"/>
          <p:cNvSpPr/>
          <p:nvPr/>
        </p:nvSpPr>
        <p:spPr>
          <a:xfrm>
            <a:off x="304920" y="762120"/>
            <a:ext cx="873000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b="1" strike="noStrike">
                <a:solidFill>
                  <a:srgbClr val="000000"/>
                </a:solidFill>
                <a:latin typeface="Arial"/>
                <a:ea typeface="Roboto"/>
              </a:rPr>
              <a:t>Utilize Firebase for </a:t>
            </a:r>
            <a:r>
              <a:rPr lang="en-US" b="1" u="sng" strike="noStrike">
                <a:solidFill>
                  <a:srgbClr val="000000"/>
                </a:solidFill>
                <a:latin typeface="Arial"/>
                <a:ea typeface="Roboto"/>
              </a:rPr>
              <a:t>Persistent Data Storage</a:t>
            </a:r>
            <a:r>
              <a:rPr lang="en-US" strike="noStrike">
                <a:solidFill>
                  <a:srgbClr val="000000"/>
                </a:solidFill>
                <a:latin typeface="Arial"/>
                <a:ea typeface="Roboto"/>
              </a:rPr>
              <a:t> (Consider this </a:t>
            </a:r>
            <a:r>
              <a:rPr lang="en-US" b="1" u="sng" strike="noStrike">
                <a:solidFill>
                  <a:srgbClr val="000000"/>
                </a:solidFill>
                <a:latin typeface="Arial"/>
                <a:ea typeface="Roboto"/>
              </a:rPr>
              <a:t>basically a requirement</a:t>
            </a:r>
            <a:r>
              <a:rPr lang="en-US" strike="noStrike">
                <a:solidFill>
                  <a:srgbClr val="000000"/>
                </a:solidFill>
                <a:latin typeface="Arial"/>
                <a:ea typeface="Roboto"/>
              </a:rPr>
              <a:t>).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b="1" strike="noStrike">
                <a:solidFill>
                  <a:srgbClr val="000000"/>
                </a:solidFill>
                <a:latin typeface="Arial"/>
                <a:ea typeface="Roboto"/>
              </a:rPr>
              <a:t>Mobile Responsive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b="1" strike="noStrike">
                <a:solidFill>
                  <a:srgbClr val="000000"/>
                </a:solidFill>
                <a:latin typeface="Arial"/>
                <a:ea typeface="Roboto"/>
              </a:rPr>
              <a:t>Use an alternative CSS framework like Materialize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304920" y="97920"/>
            <a:ext cx="6781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Presentation Requirement</a:t>
            </a:r>
            <a:endParaRPr/>
          </a:p>
        </p:txBody>
      </p:sp>
      <p:sp>
        <p:nvSpPr>
          <p:cNvPr id="148" name="CustomShape 2"/>
          <p:cNvSpPr/>
          <p:nvPr/>
        </p:nvSpPr>
        <p:spPr>
          <a:xfrm>
            <a:off x="304920" y="762120"/>
            <a:ext cx="8730000" cy="544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600" b="1" strike="noStrike">
                <a:solidFill>
                  <a:srgbClr val="000000"/>
                </a:solidFill>
                <a:latin typeface="Arial"/>
                <a:ea typeface="Roboto"/>
              </a:rPr>
              <a:t>You will also be responsible for preparing a </a:t>
            </a:r>
            <a:r>
              <a:rPr lang="en-US" sz="1600" b="1" u="sng" strike="noStrike">
                <a:solidFill>
                  <a:srgbClr val="000000"/>
                </a:solidFill>
                <a:latin typeface="Arial"/>
                <a:ea typeface="Roboto"/>
              </a:rPr>
              <a:t>10 minute presentation.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600" b="1" u="sng" strike="noStrike">
                <a:solidFill>
                  <a:srgbClr val="000000"/>
                </a:solidFill>
                <a:latin typeface="Arial"/>
                <a:ea typeface="Roboto"/>
              </a:rPr>
              <a:t>This will be a formal presentation.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600" b="1" strike="noStrike">
                <a:solidFill>
                  <a:srgbClr val="000000"/>
                </a:solidFill>
                <a:latin typeface="Arial"/>
                <a:ea typeface="Roboto"/>
              </a:rPr>
              <a:t>One in which you explain in detail: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 sz="1600" b="1" strike="noStrike">
                <a:solidFill>
                  <a:srgbClr val="000000"/>
                </a:solidFill>
                <a:latin typeface="Arial"/>
                <a:ea typeface="Roboto"/>
              </a:rPr>
              <a:t>Your overall application’s concept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 sz="1600" b="1" strike="noStrike">
                <a:solidFill>
                  <a:srgbClr val="000000"/>
                </a:solidFill>
                <a:latin typeface="Arial"/>
                <a:ea typeface="Roboto"/>
              </a:rPr>
              <a:t>The motivation for its development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 sz="1600" b="1" strike="noStrike">
                <a:solidFill>
                  <a:srgbClr val="000000"/>
                </a:solidFill>
                <a:latin typeface="Arial"/>
                <a:ea typeface="Roboto"/>
              </a:rPr>
              <a:t>Your design process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 sz="1600" b="1" strike="noStrike">
                <a:solidFill>
                  <a:srgbClr val="000000"/>
                </a:solidFill>
                <a:latin typeface="Arial"/>
                <a:ea typeface="Roboto"/>
              </a:rPr>
              <a:t>The technologies you used (and briefly how they work)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 sz="1600" b="1" strike="noStrike">
                <a:solidFill>
                  <a:srgbClr val="000000"/>
                </a:solidFill>
                <a:latin typeface="Arial"/>
                <a:ea typeface="Roboto"/>
              </a:rPr>
              <a:t>A demonstration of its functionality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 sz="1600" b="1" strike="noStrike">
                <a:solidFill>
                  <a:srgbClr val="000000"/>
                </a:solidFill>
                <a:latin typeface="Arial"/>
                <a:ea typeface="Roboto"/>
              </a:rPr>
              <a:t>Directions for future development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600" b="1" strike="noStrike">
                <a:solidFill>
                  <a:srgbClr val="000000"/>
                </a:solidFill>
                <a:latin typeface="Arial"/>
                <a:ea typeface="Roboto"/>
              </a:rPr>
              <a:t>Treat the presentation seriously!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600" b="1" strike="noStrike">
                <a:solidFill>
                  <a:srgbClr val="000000"/>
                </a:solidFill>
                <a:latin typeface="Arial"/>
                <a:ea typeface="Roboto"/>
              </a:rPr>
              <a:t>Talking intelligently about tech &gt; doing tech sometimes.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Be Glam for the Camera"/>
          <p:cNvSpPr/>
          <p:nvPr/>
        </p:nvSpPr>
        <p:spPr>
          <a:xfrm>
            <a:off x="304800" y="98425"/>
            <a:ext cx="6781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Be Glam for the Camera</a:t>
            </a:r>
          </a:p>
        </p:txBody>
      </p:sp>
      <p:sp>
        <p:nvSpPr>
          <p:cNvPr id="121" name="All presentations will be recorded……"/>
          <p:cNvSpPr/>
          <p:nvPr/>
        </p:nvSpPr>
        <p:spPr>
          <a:xfrm>
            <a:off x="304800" y="762000"/>
            <a:ext cx="8382000" cy="2338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buSzPct val="100000"/>
              <a:buFont typeface="Arial"/>
              <a:buChar char="•"/>
              <a:defRPr sz="3000"/>
            </a:pPr>
            <a:r>
              <a:t>All presentations will be recorded…</a:t>
            </a:r>
          </a:p>
          <a:p>
            <a:endParaRPr/>
          </a:p>
          <a:p>
            <a:pPr>
              <a:buSzPct val="100000"/>
              <a:buFont typeface="Arial"/>
              <a:buChar char="•"/>
              <a:defRPr sz="3000"/>
            </a:pPr>
            <a:r>
              <a:t>So treat it seriously! </a:t>
            </a:r>
          </a:p>
          <a:p>
            <a:endParaRPr/>
          </a:p>
          <a:p>
            <a:pPr>
              <a:buSzPct val="100000"/>
              <a:buFont typeface="Arial"/>
              <a:buChar char="•"/>
              <a:defRPr sz="3000"/>
            </a:pPr>
            <a:r>
              <a:t>These can be great portfolio pieces if you invest the time.</a:t>
            </a:r>
          </a:p>
        </p:txBody>
      </p:sp>
    </p:spTree>
    <p:extLst>
      <p:ext uri="{BB962C8B-B14F-4D97-AF65-F5344CB8AC3E}">
        <p14:creationId xmlns:p14="http://schemas.microsoft.com/office/powerpoint/2010/main" val="1401064932"/>
      </p:ext>
    </p:extLst>
  </p:cSld>
  <p:clrMapOvr>
    <a:masterClrMapping/>
  </p:clrMapOvr>
  <p:transition>
    <p:dissolv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Metrics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304920" y="97920"/>
            <a:ext cx="6781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Metrics</a:t>
            </a:r>
            <a:endParaRPr/>
          </a:p>
        </p:txBody>
      </p:sp>
      <p:sp>
        <p:nvSpPr>
          <p:cNvPr id="153" name="CustomShape 2"/>
          <p:cNvSpPr/>
          <p:nvPr/>
        </p:nvSpPr>
        <p:spPr>
          <a:xfrm>
            <a:off x="304920" y="762120"/>
            <a:ext cx="3733560" cy="502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 b="1" strike="noStrike">
                <a:solidFill>
                  <a:srgbClr val="000000"/>
                </a:solidFill>
                <a:latin typeface="Arial"/>
                <a:ea typeface="Roboto"/>
              </a:rPr>
              <a:t>Concept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 b="1" strike="noStrike">
                <a:solidFill>
                  <a:srgbClr val="000000"/>
                </a:solidFill>
                <a:latin typeface="Arial"/>
                <a:ea typeface="Roboto"/>
              </a:rPr>
              <a:t>Design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 b="1" strike="noStrike">
                <a:solidFill>
                  <a:srgbClr val="000000"/>
                </a:solidFill>
                <a:latin typeface="Arial"/>
                <a:ea typeface="Roboto"/>
              </a:rPr>
              <a:t>Functionality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 b="1" strike="noStrike">
                <a:solidFill>
                  <a:srgbClr val="000000"/>
                </a:solidFill>
                <a:latin typeface="Arial"/>
                <a:ea typeface="Roboto"/>
              </a:rPr>
              <a:t>Collaboration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 b="1" strike="noStrike">
                <a:solidFill>
                  <a:srgbClr val="000000"/>
                </a:solidFill>
                <a:latin typeface="Arial"/>
                <a:ea typeface="Roboto"/>
              </a:rPr>
              <a:t>Presentation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API Suggestions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304920" y="97920"/>
            <a:ext cx="6781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API Suggestions</a:t>
            </a:r>
            <a:endParaRPr/>
          </a:p>
        </p:txBody>
      </p:sp>
      <p:sp>
        <p:nvSpPr>
          <p:cNvPr id="158" name="CustomShape 2"/>
          <p:cNvSpPr/>
          <p:nvPr/>
        </p:nvSpPr>
        <p:spPr>
          <a:xfrm>
            <a:off x="152280" y="914400"/>
            <a:ext cx="8762760" cy="502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strike="noStrike">
                <a:solidFill>
                  <a:srgbClr val="000000"/>
                </a:solidFill>
                <a:latin typeface="Arial"/>
              </a:rPr>
              <a:t>Stick to APIs that do all of the following: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 strike="noStrike">
                <a:solidFill>
                  <a:srgbClr val="000000"/>
                </a:solidFill>
                <a:latin typeface="Arial"/>
              </a:rPr>
              <a:t>Allows CORS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 strike="noStrike">
                <a:solidFill>
                  <a:srgbClr val="000000"/>
                </a:solidFill>
                <a:latin typeface="Arial"/>
              </a:rPr>
              <a:t>Simple or no authentication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 strike="noStrike">
                <a:solidFill>
                  <a:srgbClr val="000000"/>
                </a:solidFill>
                <a:latin typeface="Arial"/>
              </a:rPr>
              <a:t>JSON response returned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 strike="noStrike">
                <a:solidFill>
                  <a:srgbClr val="000000"/>
                </a:solidFill>
                <a:latin typeface="Arial"/>
              </a:rPr>
              <a:t>Well documented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304920" y="97920"/>
            <a:ext cx="6781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API Suggestions</a:t>
            </a:r>
            <a:endParaRPr/>
          </a:p>
        </p:txBody>
      </p:sp>
      <p:pic>
        <p:nvPicPr>
          <p:cNvPr id="160" name="Picture 159"/>
          <p:cNvPicPr/>
          <p:nvPr/>
        </p:nvPicPr>
        <p:blipFill>
          <a:blip r:embed="rId2"/>
          <a:stretch/>
        </p:blipFill>
        <p:spPr>
          <a:xfrm>
            <a:off x="274320" y="879840"/>
            <a:ext cx="4366440" cy="4366800"/>
          </a:xfrm>
          <a:prstGeom prst="rect">
            <a:avLst/>
          </a:prstGeom>
          <a:ln>
            <a:noFill/>
          </a:ln>
        </p:spPr>
      </p:pic>
      <p:pic>
        <p:nvPicPr>
          <p:cNvPr id="161" name="Picture 160"/>
          <p:cNvPicPr/>
          <p:nvPr/>
        </p:nvPicPr>
        <p:blipFill>
          <a:blip r:embed="rId3"/>
          <a:stretch/>
        </p:blipFill>
        <p:spPr>
          <a:xfrm>
            <a:off x="4673880" y="1497600"/>
            <a:ext cx="4355280" cy="3749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Tools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Project Week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4555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304920" y="97920"/>
            <a:ext cx="6781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Collaboration is Critical!</a:t>
            </a:r>
            <a:endParaRPr/>
          </a:p>
        </p:txBody>
      </p:sp>
      <p:sp>
        <p:nvSpPr>
          <p:cNvPr id="164" name="CustomShape 2"/>
          <p:cNvSpPr/>
          <p:nvPr/>
        </p:nvSpPr>
        <p:spPr>
          <a:xfrm>
            <a:off x="304920" y="990720"/>
            <a:ext cx="8381520" cy="191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000" strike="noStrike">
                <a:solidFill>
                  <a:srgbClr val="000000"/>
                </a:solidFill>
                <a:latin typeface="Arial"/>
              </a:rPr>
              <a:t>Steering a project with remote developers like this one can be challenging.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000" strike="noStrike">
                <a:solidFill>
                  <a:srgbClr val="000000"/>
                </a:solidFill>
                <a:latin typeface="Arial"/>
              </a:rPr>
              <a:t>Consider using the following tools…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304920" y="97920"/>
            <a:ext cx="6781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GitHub Pull Requests </a:t>
            </a:r>
            <a:endParaRPr/>
          </a:p>
        </p:txBody>
      </p:sp>
      <p:pic>
        <p:nvPicPr>
          <p:cNvPr id="166" name="Picture 9"/>
          <p:cNvPicPr/>
          <p:nvPr/>
        </p:nvPicPr>
        <p:blipFill>
          <a:blip r:embed="rId2"/>
          <a:srcRect b="6204"/>
          <a:stretch/>
        </p:blipFill>
        <p:spPr>
          <a:xfrm>
            <a:off x="61560" y="685800"/>
            <a:ext cx="4518720" cy="4506480"/>
          </a:xfrm>
          <a:prstGeom prst="rect">
            <a:avLst/>
          </a:prstGeom>
          <a:ln>
            <a:noFill/>
          </a:ln>
        </p:spPr>
      </p:pic>
      <p:pic>
        <p:nvPicPr>
          <p:cNvPr id="167" name="Picture 10"/>
          <p:cNvPicPr/>
          <p:nvPr/>
        </p:nvPicPr>
        <p:blipFill>
          <a:blip r:embed="rId3"/>
          <a:srcRect b="6664"/>
          <a:stretch/>
        </p:blipFill>
        <p:spPr>
          <a:xfrm>
            <a:off x="4600080" y="695520"/>
            <a:ext cx="4530960" cy="4496400"/>
          </a:xfrm>
          <a:prstGeom prst="rect">
            <a:avLst/>
          </a:prstGeom>
          <a:ln>
            <a:noFill/>
          </a:ln>
        </p:spPr>
      </p:pic>
      <p:sp>
        <p:nvSpPr>
          <p:cNvPr id="168" name="CustomShape 2"/>
          <p:cNvSpPr/>
          <p:nvPr/>
        </p:nvSpPr>
        <p:spPr>
          <a:xfrm>
            <a:off x="357480" y="5215680"/>
            <a:ext cx="844200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trike="noStrike">
                <a:solidFill>
                  <a:srgbClr val="000000"/>
                </a:solidFill>
                <a:latin typeface="Arial"/>
              </a:rPr>
              <a:t>GitHub Pull Requests are a great way to “combine” code when multiple users are working on the same files.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trike="noStrike">
                <a:solidFill>
                  <a:srgbClr val="000000"/>
                </a:solidFill>
                <a:latin typeface="Arial"/>
              </a:rPr>
              <a:t>We’ll show you how to use this feature in the next class. 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304920" y="97920"/>
            <a:ext cx="6781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GitHub Issues</a:t>
            </a:r>
            <a:endParaRPr/>
          </a:p>
        </p:txBody>
      </p:sp>
      <p:sp>
        <p:nvSpPr>
          <p:cNvPr id="170" name="CustomShape 2"/>
          <p:cNvSpPr/>
          <p:nvPr/>
        </p:nvSpPr>
        <p:spPr>
          <a:xfrm>
            <a:off x="357480" y="5758920"/>
            <a:ext cx="8442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trike="noStrike">
                <a:solidFill>
                  <a:srgbClr val="000000"/>
                </a:solidFill>
                <a:latin typeface="Arial"/>
              </a:rPr>
              <a:t>GitHub Issues are a great way to keep track of bugs, feature requests, etc.</a:t>
            </a:r>
            <a:endParaRPr/>
          </a:p>
        </p:txBody>
      </p:sp>
      <p:pic>
        <p:nvPicPr>
          <p:cNvPr id="171" name="Shape 81"/>
          <p:cNvPicPr/>
          <p:nvPr/>
        </p:nvPicPr>
        <p:blipFill>
          <a:blip r:embed="rId2"/>
          <a:srcRect t="5882" b="5891"/>
          <a:stretch/>
        </p:blipFill>
        <p:spPr>
          <a:xfrm>
            <a:off x="337320" y="762120"/>
            <a:ext cx="8425080" cy="4739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304920" y="97920"/>
            <a:ext cx="6781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Trello</a:t>
            </a:r>
            <a:endParaRPr/>
          </a:p>
        </p:txBody>
      </p:sp>
      <p:pic>
        <p:nvPicPr>
          <p:cNvPr id="173" name="Picture 2"/>
          <p:cNvPicPr/>
          <p:nvPr/>
        </p:nvPicPr>
        <p:blipFill>
          <a:blip r:embed="rId2"/>
          <a:stretch/>
        </p:blipFill>
        <p:spPr>
          <a:xfrm>
            <a:off x="322560" y="721440"/>
            <a:ext cx="8477280" cy="4723920"/>
          </a:xfrm>
          <a:prstGeom prst="rect">
            <a:avLst/>
          </a:prstGeom>
          <a:ln>
            <a:noFill/>
          </a:ln>
        </p:spPr>
      </p:pic>
      <p:sp>
        <p:nvSpPr>
          <p:cNvPr id="174" name="CustomShape 2"/>
          <p:cNvSpPr/>
          <p:nvPr/>
        </p:nvSpPr>
        <p:spPr>
          <a:xfrm>
            <a:off x="357480" y="5486400"/>
            <a:ext cx="844200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Trello is a great project management tool for creating to-do lists and communicating updates.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Example Project Ideas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304920" y="97920"/>
            <a:ext cx="6781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Event Searcher</a:t>
            </a:r>
            <a:endParaRPr/>
          </a:p>
        </p:txBody>
      </p:sp>
      <p:sp>
        <p:nvSpPr>
          <p:cNvPr id="177" name="CustomShape 2"/>
          <p:cNvSpPr/>
          <p:nvPr/>
        </p:nvSpPr>
        <p:spPr>
          <a:xfrm>
            <a:off x="304920" y="762120"/>
            <a:ext cx="8381520" cy="465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000" strike="noStrike">
                <a:solidFill>
                  <a:srgbClr val="000000"/>
                </a:solidFill>
                <a:latin typeface="Arial"/>
              </a:rPr>
              <a:t>Users type in the name of their favorite sporting team.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000" strike="noStrike">
                <a:solidFill>
                  <a:srgbClr val="000000"/>
                </a:solidFill>
                <a:latin typeface="Arial"/>
              </a:rPr>
              <a:t>Then using the SeatGeek API, your web application points them to the next game and location where the team is playing.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000" strike="noStrike">
                <a:solidFill>
                  <a:srgbClr val="000000"/>
                </a:solidFill>
                <a:latin typeface="Arial"/>
              </a:rPr>
              <a:t>The web application also provides them a link to Ebay where they can purchase memorabilia associated with the team.</a:t>
            </a:r>
            <a:endParaRPr/>
          </a:p>
        </p:txBody>
      </p:sp>
      <p:pic>
        <p:nvPicPr>
          <p:cNvPr id="178" name="Picture 2"/>
          <p:cNvPicPr/>
          <p:nvPr/>
        </p:nvPicPr>
        <p:blipFill>
          <a:blip r:embed="rId2"/>
          <a:stretch/>
        </p:blipFill>
        <p:spPr>
          <a:xfrm>
            <a:off x="5410080" y="5673240"/>
            <a:ext cx="3507840" cy="697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304920" y="97920"/>
            <a:ext cx="6781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UN Data API</a:t>
            </a:r>
            <a:endParaRPr/>
          </a:p>
        </p:txBody>
      </p:sp>
      <p:sp>
        <p:nvSpPr>
          <p:cNvPr id="180" name="CustomShape 2"/>
          <p:cNvSpPr/>
          <p:nvPr/>
        </p:nvSpPr>
        <p:spPr>
          <a:xfrm>
            <a:off x="304920" y="762120"/>
            <a:ext cx="8381520" cy="435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Roboto"/>
              </a:rPr>
              <a:t>Use the Unofficial UN Data API to search a user specified country’s health records.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Roboto"/>
              </a:rPr>
              <a:t>Then use a secondary data source (Google Maps, Flickr, YouTube, etc.) to provide additional context or data.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Roboto"/>
              </a:rPr>
              <a:t>Examples: Per Capita Govt Expenditures on Health, # of Physicians, Deaths due to HIV, Malaria Cases etc, low birth weight newborns</a:t>
            </a:r>
            <a:endParaRPr/>
          </a:p>
        </p:txBody>
      </p:sp>
      <p:pic>
        <p:nvPicPr>
          <p:cNvPr id="181" name="Picture 1"/>
          <p:cNvPicPr/>
          <p:nvPr/>
        </p:nvPicPr>
        <p:blipFill>
          <a:blip r:embed="rId2"/>
          <a:stretch/>
        </p:blipFill>
        <p:spPr>
          <a:xfrm>
            <a:off x="4876920" y="5163120"/>
            <a:ext cx="4119120" cy="1053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304920" y="97920"/>
            <a:ext cx="6781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Facial Recognition</a:t>
            </a:r>
            <a:endParaRPr/>
          </a:p>
        </p:txBody>
      </p:sp>
      <p:sp>
        <p:nvSpPr>
          <p:cNvPr id="183" name="CustomShape 2"/>
          <p:cNvSpPr/>
          <p:nvPr/>
        </p:nvSpPr>
        <p:spPr>
          <a:xfrm>
            <a:off x="304920" y="762120"/>
            <a:ext cx="8381520" cy="392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Arial"/>
              </a:rPr>
              <a:t>Use the Face++ API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Arial"/>
              </a:rPr>
              <a:t>Allow users to provide a URL link to a facial image then provide viewers with information on the image’s gender, race, whether they are wearing glasses, and their age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Arial"/>
              </a:rPr>
              <a:t>Use Firebase to update ALL users of the site about the current search</a:t>
            </a:r>
            <a:endParaRPr/>
          </a:p>
        </p:txBody>
      </p:sp>
      <p:pic>
        <p:nvPicPr>
          <p:cNvPr id="184" name="Picture 2"/>
          <p:cNvPicPr/>
          <p:nvPr/>
        </p:nvPicPr>
        <p:blipFill>
          <a:blip r:embed="rId2"/>
          <a:stretch/>
        </p:blipFill>
        <p:spPr>
          <a:xfrm>
            <a:off x="3429000" y="4495680"/>
            <a:ext cx="5514480" cy="1828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Or…</a:t>
            </a:r>
            <a:endParaRPr/>
          </a:p>
        </p:txBody>
      </p:sp>
      <p:sp>
        <p:nvSpPr>
          <p:cNvPr id="186" name="CustomShape 2"/>
          <p:cNvSpPr/>
          <p:nvPr/>
        </p:nvSpPr>
        <p:spPr>
          <a:xfrm>
            <a:off x="497880" y="2666880"/>
            <a:ext cx="8340840" cy="155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i="1" strike="noStrike">
                <a:solidFill>
                  <a:srgbClr val="000000"/>
                </a:solidFill>
                <a:latin typeface="Arial"/>
              </a:rPr>
              <a:t>Just do your own thing. </a:t>
            </a:r>
            <a:endParaRPr/>
          </a:p>
          <a:p>
            <a:pPr>
              <a:lnSpc>
                <a:spcPct val="100000"/>
              </a:lnSpc>
            </a:pPr>
            <a:r>
              <a:rPr lang="en-US" sz="4800" i="1" strike="noStrike">
                <a:solidFill>
                  <a:srgbClr val="000000"/>
                </a:solidFill>
                <a:latin typeface="Arial"/>
              </a:rPr>
              <a:t>Be creative! Be ambitious!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Today’s Focus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2"/>
          <p:cNvSpPr/>
          <p:nvPr/>
        </p:nvSpPr>
        <p:spPr>
          <a:xfrm>
            <a:off x="401580" y="1350854"/>
            <a:ext cx="8340840" cy="106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6400" b="1" i="1" strike="noStrike" dirty="0">
                <a:solidFill>
                  <a:srgbClr val="000000"/>
                </a:solidFill>
                <a:latin typeface="Arial"/>
              </a:rPr>
              <a:t>You made it!!!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BC7053-102A-4662-9ABB-ADC3B0B7D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039840"/>
            <a:ext cx="4572000" cy="257175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By End of Day - Today</a:t>
            </a:r>
            <a:endParaRPr/>
          </a:p>
        </p:txBody>
      </p:sp>
      <p:sp>
        <p:nvSpPr>
          <p:cNvPr id="189" name="CustomShape 2"/>
          <p:cNvSpPr/>
          <p:nvPr/>
        </p:nvSpPr>
        <p:spPr>
          <a:xfrm>
            <a:off x="304920" y="762120"/>
            <a:ext cx="8730000" cy="544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600" b="1" strike="noStrike" dirty="0">
                <a:solidFill>
                  <a:srgbClr val="000000"/>
                </a:solidFill>
                <a:latin typeface="Arial"/>
                <a:ea typeface="Roboto"/>
              </a:rPr>
              <a:t>Brainstorm possible ideas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600" b="1" strike="noStrike" dirty="0">
                <a:solidFill>
                  <a:srgbClr val="000000"/>
                </a:solidFill>
                <a:latin typeface="Arial"/>
                <a:ea typeface="Roboto"/>
              </a:rPr>
              <a:t>Begin API Research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600" b="1" strike="noStrike" dirty="0">
                <a:solidFill>
                  <a:srgbClr val="000000"/>
                </a:solidFill>
                <a:latin typeface="Arial"/>
                <a:ea typeface="Roboto"/>
              </a:rPr>
              <a:t>Create an initial draft / sketch of the final design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600" b="1" u="sng" strike="noStrike" dirty="0">
                <a:solidFill>
                  <a:srgbClr val="000000"/>
                </a:solidFill>
                <a:latin typeface="Arial"/>
                <a:ea typeface="Roboto"/>
              </a:rPr>
              <a:t>Create a short 1 page proposal listing out each of the following: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 sz="1600" b="1" strike="noStrike" dirty="0">
                <a:solidFill>
                  <a:srgbClr val="000000"/>
                </a:solidFill>
                <a:latin typeface="Arial"/>
                <a:ea typeface="Roboto"/>
              </a:rPr>
              <a:t>Project Title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 sz="1600" b="1" strike="noStrike" dirty="0">
                <a:solidFill>
                  <a:srgbClr val="000000"/>
                </a:solidFill>
                <a:latin typeface="Arial"/>
                <a:ea typeface="Roboto"/>
              </a:rPr>
              <a:t>Team Members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 sz="1600" b="1" strike="noStrike" dirty="0">
                <a:solidFill>
                  <a:srgbClr val="000000"/>
                </a:solidFill>
                <a:latin typeface="Arial"/>
                <a:ea typeface="Roboto"/>
              </a:rPr>
              <a:t>Project Description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 sz="1600" b="1" strike="noStrike" dirty="0">
                <a:solidFill>
                  <a:srgbClr val="000000"/>
                </a:solidFill>
                <a:latin typeface="Arial"/>
                <a:ea typeface="Roboto"/>
              </a:rPr>
              <a:t>Sketch of Final Product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 sz="1600" b="1" strike="noStrike" dirty="0">
                <a:solidFill>
                  <a:srgbClr val="000000"/>
                </a:solidFill>
                <a:latin typeface="Arial"/>
                <a:ea typeface="Roboto"/>
              </a:rPr>
              <a:t>APIs to be Used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 sz="1600" b="1" strike="noStrike" dirty="0">
                <a:solidFill>
                  <a:srgbClr val="000000"/>
                </a:solidFill>
                <a:latin typeface="Arial"/>
                <a:ea typeface="Roboto"/>
              </a:rPr>
              <a:t>Rough Breakdown of Tasks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Questions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Project Week! (This Week)</a:t>
            </a:r>
            <a:endParaRPr dirty="0"/>
          </a:p>
        </p:txBody>
      </p:sp>
      <p:sp>
        <p:nvSpPr>
          <p:cNvPr id="133" name="CustomShape 2"/>
          <p:cNvSpPr/>
          <p:nvPr/>
        </p:nvSpPr>
        <p:spPr>
          <a:xfrm>
            <a:off x="304920" y="914400"/>
            <a:ext cx="8610120" cy="425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100" b="1" u="sng" strike="noStrike" dirty="0">
                <a:solidFill>
                  <a:srgbClr val="000000"/>
                </a:solidFill>
                <a:latin typeface="Arial"/>
                <a:ea typeface="Roboto"/>
              </a:rPr>
              <a:t>Today’s Class: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100" strike="noStrike" dirty="0">
                <a:solidFill>
                  <a:srgbClr val="000000"/>
                </a:solidFill>
                <a:latin typeface="Arial"/>
                <a:ea typeface="Roboto"/>
              </a:rPr>
              <a:t>Divide into groups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100" strike="noStrike" dirty="0">
                <a:solidFill>
                  <a:srgbClr val="000000"/>
                </a:solidFill>
                <a:latin typeface="Arial"/>
                <a:ea typeface="Roboto"/>
              </a:rPr>
              <a:t>Begin researching APIs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100" strike="noStrike" dirty="0">
                <a:solidFill>
                  <a:srgbClr val="000000"/>
                </a:solidFill>
                <a:latin typeface="Arial"/>
                <a:ea typeface="Roboto"/>
              </a:rPr>
              <a:t>Outline project ideas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100" strike="noStrike" dirty="0">
                <a:solidFill>
                  <a:srgbClr val="000000"/>
                </a:solidFill>
                <a:latin typeface="Arial"/>
                <a:ea typeface="Roboto"/>
              </a:rPr>
              <a:t>Submit Project Proposal for Approval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100" strike="noStrike" dirty="0">
                <a:solidFill>
                  <a:srgbClr val="000000"/>
                </a:solidFill>
                <a:latin typeface="Arial"/>
                <a:ea typeface="Roboto"/>
              </a:rPr>
              <a:t>Initial Design work  </a:t>
            </a:r>
            <a:endParaRPr dirty="0"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100" b="1" u="sng" strike="noStrike" dirty="0">
                <a:solidFill>
                  <a:srgbClr val="000000"/>
                </a:solidFill>
                <a:latin typeface="Arial"/>
                <a:ea typeface="Roboto"/>
              </a:rPr>
              <a:t>Next Class: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100" strike="noStrike" dirty="0">
                <a:solidFill>
                  <a:srgbClr val="000000"/>
                </a:solidFill>
                <a:latin typeface="Arial"/>
                <a:ea typeface="Roboto"/>
              </a:rPr>
              <a:t>Hardcore Development 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100" strike="noStrike" dirty="0">
                <a:solidFill>
                  <a:srgbClr val="000000"/>
                </a:solidFill>
                <a:latin typeface="Arial"/>
                <a:ea typeface="Roboto"/>
              </a:rPr>
              <a:t>Instructor + TA Workshops</a:t>
            </a:r>
            <a:endParaRPr dirty="0"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100" b="1" u="sng" strike="noStrike" dirty="0">
                <a:solidFill>
                  <a:srgbClr val="000000"/>
                </a:solidFill>
                <a:latin typeface="Arial"/>
                <a:ea typeface="Roboto"/>
              </a:rPr>
              <a:t>Rest of the Week: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100" strike="noStrike" dirty="0">
                <a:solidFill>
                  <a:srgbClr val="000000"/>
                </a:solidFill>
                <a:latin typeface="Arial"/>
                <a:ea typeface="Roboto"/>
              </a:rPr>
              <a:t>Hardcore Development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Project Week</a:t>
            </a:r>
            <a:endParaRPr dirty="0"/>
          </a:p>
        </p:txBody>
      </p:sp>
      <p:sp>
        <p:nvSpPr>
          <p:cNvPr id="135" name="CustomShape 2"/>
          <p:cNvSpPr/>
          <p:nvPr/>
        </p:nvSpPr>
        <p:spPr>
          <a:xfrm>
            <a:off x="304920" y="957263"/>
            <a:ext cx="8610120" cy="44823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100" b="1" u="sng" dirty="0">
                <a:solidFill>
                  <a:srgbClr val="000000"/>
                </a:solidFill>
                <a:ea typeface="Roboto"/>
              </a:rPr>
              <a:t>Today (W)</a:t>
            </a: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n-US" sz="2100" dirty="0">
                <a:solidFill>
                  <a:srgbClr val="000000"/>
                </a:solidFill>
                <a:ea typeface="Roboto"/>
              </a:rPr>
              <a:t>Planning and API Research</a:t>
            </a: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endParaRPr lang="en-US" sz="2100" b="1" u="sng" dirty="0">
              <a:solidFill>
                <a:srgbClr val="000000"/>
              </a:solidFill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100" b="1" u="sng" dirty="0">
                <a:solidFill>
                  <a:srgbClr val="000000"/>
                </a:solidFill>
                <a:ea typeface="Roboto"/>
              </a:rPr>
              <a:t>This Week (</a:t>
            </a:r>
            <a:r>
              <a:rPr lang="en-US" sz="2100" b="1" u="sng" dirty="0" err="1">
                <a:solidFill>
                  <a:srgbClr val="000000"/>
                </a:solidFill>
                <a:ea typeface="Roboto"/>
              </a:rPr>
              <a:t>Th</a:t>
            </a:r>
            <a:r>
              <a:rPr lang="en-US" sz="2100" b="1" u="sng" dirty="0">
                <a:solidFill>
                  <a:srgbClr val="000000"/>
                </a:solidFill>
                <a:ea typeface="Roboto"/>
              </a:rPr>
              <a:t>/F)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100" dirty="0">
                <a:solidFill>
                  <a:srgbClr val="000000"/>
                </a:solidFill>
                <a:ea typeface="Roboto"/>
              </a:rPr>
              <a:t>Hardcore Development </a:t>
            </a:r>
          </a:p>
          <a:p>
            <a:pPr>
              <a:lnSpc>
                <a:spcPct val="100000"/>
              </a:lnSpc>
            </a:pPr>
            <a:endParaRPr lang="en-US" sz="2100" b="1" u="sng" dirty="0">
              <a:solidFill>
                <a:srgbClr val="000000"/>
              </a:solidFill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100" b="1" u="sng" dirty="0">
                <a:solidFill>
                  <a:srgbClr val="000000"/>
                </a:solidFill>
                <a:ea typeface="Roboto"/>
              </a:rPr>
              <a:t>Next Week (M/T):</a:t>
            </a:r>
            <a:endParaRPr lang="en-US" sz="2400" dirty="0"/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n-US" sz="2100" dirty="0">
                <a:solidFill>
                  <a:srgbClr val="000000"/>
                </a:solidFill>
                <a:ea typeface="Roboto"/>
              </a:rPr>
              <a:t>Hardcore Development </a:t>
            </a:r>
            <a:endParaRPr lang="en-US" sz="2400" dirty="0"/>
          </a:p>
          <a:p>
            <a:pPr>
              <a:lnSpc>
                <a:spcPct val="100000"/>
              </a:lnSpc>
            </a:pPr>
            <a:br>
              <a:rPr lang="en-US" sz="2100" b="1" u="sng" strike="noStrike" dirty="0">
                <a:solidFill>
                  <a:srgbClr val="000000"/>
                </a:solidFill>
                <a:latin typeface="Arial"/>
                <a:ea typeface="Roboto"/>
              </a:rPr>
            </a:br>
            <a:r>
              <a:rPr lang="en-US" sz="2100" b="1" u="sng" strike="noStrike" dirty="0">
                <a:solidFill>
                  <a:srgbClr val="000000"/>
                </a:solidFill>
                <a:latin typeface="Arial"/>
                <a:ea typeface="Roboto"/>
              </a:rPr>
              <a:t>Next Week (W):</a:t>
            </a:r>
            <a:endParaRPr dirty="0"/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n-US" sz="2100" strike="noStrike" dirty="0">
                <a:solidFill>
                  <a:srgbClr val="000000"/>
                </a:solidFill>
                <a:latin typeface="Arial"/>
                <a:ea typeface="Roboto"/>
              </a:rPr>
              <a:t>Presentations!</a:t>
            </a:r>
            <a:endParaRPr dirty="0"/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n-US" sz="2100" strike="noStrike" dirty="0">
                <a:solidFill>
                  <a:srgbClr val="000000"/>
                </a:solidFill>
                <a:latin typeface="Arial"/>
                <a:ea typeface="Roboto"/>
              </a:rPr>
              <a:t>Intro to Node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100" b="1" u="sng" dirty="0">
                <a:solidFill>
                  <a:srgbClr val="000000"/>
                </a:solidFill>
                <a:ea typeface="Roboto"/>
              </a:rPr>
              <a:t>Next Week (</a:t>
            </a:r>
            <a:r>
              <a:rPr lang="en-US" sz="2100" b="1" u="sng" dirty="0" err="1">
                <a:solidFill>
                  <a:srgbClr val="000000"/>
                </a:solidFill>
                <a:ea typeface="Roboto"/>
              </a:rPr>
              <a:t>Th</a:t>
            </a:r>
            <a:r>
              <a:rPr lang="en-US" sz="2100" b="1" u="sng" dirty="0">
                <a:solidFill>
                  <a:srgbClr val="000000"/>
                </a:solidFill>
                <a:ea typeface="Roboto"/>
              </a:rPr>
              <a:t>/F): </a:t>
            </a:r>
            <a:endParaRPr dirty="0"/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n-US" sz="2100" strike="noStrike" dirty="0">
                <a:solidFill>
                  <a:srgbClr val="000000"/>
                </a:solidFill>
                <a:latin typeface="Arial"/>
                <a:ea typeface="Roboto"/>
              </a:rPr>
              <a:t>Node &amp; NPM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The Great Push</a:t>
            </a:r>
            <a:endParaRPr/>
          </a:p>
        </p:txBody>
      </p:sp>
      <p:sp>
        <p:nvSpPr>
          <p:cNvPr id="137" name="CustomShape 2"/>
          <p:cNvSpPr/>
          <p:nvPr/>
        </p:nvSpPr>
        <p:spPr>
          <a:xfrm>
            <a:off x="395640" y="1066680"/>
            <a:ext cx="8340840" cy="301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b="1" i="1" strike="noStrike" dirty="0">
                <a:solidFill>
                  <a:srgbClr val="000000"/>
                </a:solidFill>
                <a:latin typeface="Arial"/>
              </a:rPr>
              <a:t>Be serious about project week!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strike="noStrike" dirty="0">
                <a:solidFill>
                  <a:srgbClr val="000000"/>
                </a:solidFill>
                <a:latin typeface="Arial"/>
              </a:rPr>
              <a:t>Use this as an opportunity to push yourself and prove what you know.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Teams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Groups</a:t>
            </a:r>
            <a:endParaRPr/>
          </a:p>
        </p:txBody>
      </p:sp>
      <p:sp>
        <p:nvSpPr>
          <p:cNvPr id="140" name="CustomShape 2"/>
          <p:cNvSpPr/>
          <p:nvPr/>
        </p:nvSpPr>
        <p:spPr>
          <a:xfrm>
            <a:off x="336600" y="914400"/>
            <a:ext cx="4082400" cy="489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41" name="CustomShape 3"/>
          <p:cNvSpPr/>
          <p:nvPr/>
        </p:nvSpPr>
        <p:spPr>
          <a:xfrm>
            <a:off x="304920" y="914400"/>
            <a:ext cx="8610120" cy="489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dirty="0"/>
              <a:t>Rules:</a:t>
            </a:r>
            <a:endParaRPr lang="en-US" sz="24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Groups of 3 – 4 people at most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Please make sure you fill out the google form with your team members and project idea today </a:t>
            </a:r>
            <a:r>
              <a:rPr lang="en-US" sz="2400" dirty="0">
                <a:sym typeface="Wingdings" panose="05000000000000000000" pitchFamily="2" charset="2"/>
              </a:rPr>
              <a:t></a:t>
            </a:r>
            <a:r>
              <a:rPr lang="en-US" sz="2400" dirty="0"/>
              <a:t>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Google Form Link: </a:t>
            </a:r>
            <a:r>
              <a:rPr lang="en-US" sz="2400" dirty="0">
                <a:hlinkClick r:id="rId2"/>
              </a:rPr>
              <a:t>https://goo.gl/forms/JjJ6lFsMJD49Z34U2</a:t>
            </a:r>
            <a:endParaRPr lang="en-US" sz="24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Task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en_of_Coding" id="{87602CDD-0462-F346-8F62-CCB9F24D482F}" vid="{D140266A-C4E2-8544-B29C-B3C9A1ADCC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</TotalTime>
  <Words>758</Words>
  <Application>Microsoft Office PowerPoint</Application>
  <PresentationFormat>On-screen Show (4:3)</PresentationFormat>
  <Paragraphs>179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Calibri Light</vt:lpstr>
      <vt:lpstr>Courier New</vt:lpstr>
      <vt:lpstr>DejaVu Sans</vt:lpstr>
      <vt:lpstr>Roboto</vt:lpstr>
      <vt:lpstr>Times New Roman</vt:lpstr>
      <vt:lpstr>Wingdings</vt:lpstr>
      <vt:lpstr>2_Unbranded</vt:lpstr>
      <vt:lpstr>Game Time: Project Week</vt:lpstr>
      <vt:lpstr>Project Week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Travis Thompson</cp:lastModifiedBy>
  <cp:revision>1550</cp:revision>
  <cp:lastPrinted>2016-01-30T16:23:56Z</cp:lastPrinted>
  <dcterms:created xsi:type="dcterms:W3CDTF">2015-01-20T17:19:00Z</dcterms:created>
  <dcterms:modified xsi:type="dcterms:W3CDTF">2018-04-25T05:33:44Z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32</vt:i4>
  </property>
</Properties>
</file>